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7" r:id="rId2"/>
    <p:sldId id="401" r:id="rId3"/>
    <p:sldId id="429" r:id="rId4"/>
    <p:sldId id="385" r:id="rId5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Bebas Neue" panose="020B0606020202050201" pitchFamily="34" charset="0"/>
      <p:regular r:id="rId10"/>
    </p:embeddedFont>
    <p:embeddedFont>
      <p:font typeface="Poppins Light" panose="00000400000000000000" pitchFamily="2" charset="0"/>
      <p:regular r:id="rId11"/>
      <p:italic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9DD060-583B-4147-9BDA-6F8E444658E6}">
          <p14:sldIdLst>
            <p14:sldId id="277"/>
            <p14:sldId id="401"/>
            <p14:sldId id="429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1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1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ED4748-32E6-C340-516A-6D7F8B2013FF}"/>
              </a:ext>
            </a:extLst>
          </p:cNvPr>
          <p:cNvGrpSpPr/>
          <p:nvPr/>
        </p:nvGrpSpPr>
        <p:grpSpPr>
          <a:xfrm>
            <a:off x="2755900" y="2612832"/>
            <a:ext cx="6680200" cy="1632337"/>
            <a:chOff x="2438400" y="2862373"/>
            <a:chExt cx="6680200" cy="1632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402A81-AFED-4E1D-8539-ABAC57D40E00}"/>
                </a:ext>
              </a:extLst>
            </p:cNvPr>
            <p:cNvSpPr txBox="1"/>
            <p:nvPr/>
          </p:nvSpPr>
          <p:spPr>
            <a:xfrm>
              <a:off x="2438400" y="2862373"/>
              <a:ext cx="6680200" cy="1446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latin typeface="+mj-lt"/>
                  <a:cs typeface="Arial" panose="020B0604020202020204" pitchFamily="34" charset="0"/>
                </a:rPr>
                <a:t>Arduino </a:t>
              </a:r>
              <a:r>
                <a:rPr lang="en-US" altLang="ko-KR" sz="8800" dirty="0" err="1">
                  <a:latin typeface="+mj-lt"/>
                  <a:cs typeface="Arial" panose="020B0604020202020204" pitchFamily="34" charset="0"/>
                </a:rPr>
                <a:t>tetris</a:t>
              </a:r>
              <a:endParaRPr lang="ko-KR" altLang="en-US" sz="8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10CA36-002F-4E15-82B7-18D3CFF64BEC}"/>
                </a:ext>
              </a:extLst>
            </p:cNvPr>
            <p:cNvSpPr txBox="1"/>
            <p:nvPr/>
          </p:nvSpPr>
          <p:spPr>
            <a:xfrm>
              <a:off x="2467428" y="4125378"/>
              <a:ext cx="6651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Roman Steiner, Fabian Wehrmann, Simon Pfister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679622" y="2919883"/>
            <a:ext cx="3032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Spielfeld</a:t>
            </a:r>
            <a:r>
              <a:rPr lang="en-US" altLang="ko-KR" sz="2400" dirty="0">
                <a:latin typeface="+mj-lt"/>
              </a:rPr>
              <a:t>  </a:t>
            </a:r>
            <a:r>
              <a:rPr lang="en-US" altLang="ko-KR" sz="2400" dirty="0" err="1">
                <a:latin typeface="+mj-lt"/>
              </a:rPr>
              <a:t>mit</a:t>
            </a:r>
            <a:r>
              <a:rPr lang="en-US" altLang="ko-KR" sz="2400" dirty="0">
                <a:latin typeface="+mj-lt"/>
              </a:rPr>
              <a:t> 2x 8x8 LED </a:t>
            </a:r>
            <a:r>
              <a:rPr lang="en-US" altLang="ko-KR" sz="2400" dirty="0" err="1">
                <a:latin typeface="+mj-lt"/>
              </a:rPr>
              <a:t>MAtritzen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671385" y="2465777"/>
            <a:ext cx="260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5183702" y="2919883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Steuerung</a:t>
            </a:r>
            <a:r>
              <a:rPr lang="en-US" altLang="ko-KR" sz="2400" dirty="0">
                <a:latin typeface="+mj-lt"/>
              </a:rPr>
              <a:t> per Joystick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517546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8421082" y="2919883"/>
            <a:ext cx="2854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Level, </a:t>
            </a:r>
            <a:r>
              <a:rPr lang="en-US" altLang="ko-KR" sz="2400" dirty="0" err="1">
                <a:latin typeface="+mj-lt"/>
              </a:rPr>
              <a:t>Punkte</a:t>
            </a:r>
            <a:r>
              <a:rPr lang="en-US" altLang="ko-KR" sz="2400" dirty="0">
                <a:latin typeface="+mj-lt"/>
              </a:rPr>
              <a:t> und </a:t>
            </a:r>
            <a:r>
              <a:rPr lang="en-US" altLang="ko-KR" sz="2400" dirty="0" err="1">
                <a:latin typeface="+mj-lt"/>
              </a:rPr>
              <a:t>Highscore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anzeige</a:t>
            </a:r>
            <a:r>
              <a:rPr lang="en-US" altLang="ko-KR" sz="2400" dirty="0">
                <a:latin typeface="+mj-lt"/>
              </a:rPr>
              <a:t> per LCD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8412845" y="2465777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Ausgangslage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2" descr="I made a 8x8 LED Tetris game on my Mega 2560 I got for Christmas. : r/ arduino">
            <a:extLst>
              <a:ext uri="{FF2B5EF4-FFF2-40B4-BE49-F238E27FC236}">
                <a16:creationId xmlns:a16="http://schemas.microsoft.com/office/drawing/2014/main" id="{9AC560EF-E6E2-D225-C803-DAA447B2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75" y="3766753"/>
            <a:ext cx="2157678" cy="161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round object with a black handle&#10;&#10;Description automatically generated with medium confidence">
            <a:extLst>
              <a:ext uri="{FF2B5EF4-FFF2-40B4-BE49-F238E27FC236}">
                <a16:creationId xmlns:a16="http://schemas.microsoft.com/office/drawing/2014/main" id="{E83F8F8D-816E-5323-540E-FD901AB0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65" y="3766753"/>
            <a:ext cx="1638458" cy="1617978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42651B6-1989-4809-AD1A-BD15E5EF6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2" t="34193" r="2727" b="4858"/>
          <a:stretch/>
        </p:blipFill>
        <p:spPr>
          <a:xfrm>
            <a:off x="8146145" y="3975044"/>
            <a:ext cx="3000614" cy="118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54A73-6FDB-7148-B1D1-1060F12861ED}"/>
              </a:ext>
            </a:extLst>
          </p:cNvPr>
          <p:cNvSpPr txBox="1"/>
          <p:nvPr/>
        </p:nvSpPr>
        <p:spPr>
          <a:xfrm>
            <a:off x="1703892" y="1784431"/>
            <a:ext cx="51100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Das </a:t>
            </a:r>
            <a:r>
              <a:rPr lang="en-US" altLang="ko-KR" sz="1050" dirty="0" err="1">
                <a:solidFill>
                  <a:schemeClr val="tx1"/>
                </a:solidFill>
              </a:rPr>
              <a:t>Ziel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ist</a:t>
            </a:r>
            <a:r>
              <a:rPr lang="en-US" altLang="ko-KR" sz="1050" dirty="0">
                <a:solidFill>
                  <a:schemeClr val="tx1"/>
                </a:solidFill>
              </a:rPr>
              <a:t> es </a:t>
            </a:r>
            <a:r>
              <a:rPr lang="en-US" altLang="ko-KR" sz="1050" dirty="0" err="1">
                <a:solidFill>
                  <a:schemeClr val="tx1"/>
                </a:solidFill>
              </a:rPr>
              <a:t>ein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vollfunktionsfähiges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Tetrisspiel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mit</a:t>
            </a:r>
            <a:r>
              <a:rPr lang="en-US" altLang="ko-KR" sz="1050" dirty="0">
                <a:solidFill>
                  <a:schemeClr val="tx1"/>
                </a:solidFill>
              </a:rPr>
              <a:t> Arduino-</a:t>
            </a:r>
            <a:r>
              <a:rPr lang="en-US" altLang="ko-KR" sz="1050" dirty="0" err="1">
                <a:solidFill>
                  <a:schemeClr val="tx1"/>
                </a:solidFill>
              </a:rPr>
              <a:t>elektrokomponenten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zu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5CF43-4039-8173-7AA7-89FA51E19E82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Zielsetzung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7BFCA39D-8DDC-D29D-FEE7-42E851E4149A}"/>
              </a:ext>
            </a:extLst>
          </p:cNvPr>
          <p:cNvSpPr/>
          <p:nvPr/>
        </p:nvSpPr>
        <p:spPr>
          <a:xfrm>
            <a:off x="1778459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id="{81047B46-13D8-1565-F89C-D51D73733F9D}"/>
              </a:ext>
            </a:extLst>
          </p:cNvPr>
          <p:cNvSpPr/>
          <p:nvPr/>
        </p:nvSpPr>
        <p:spPr>
          <a:xfrm>
            <a:off x="7779425" y="2466220"/>
            <a:ext cx="2568112" cy="3549011"/>
          </a:xfrm>
          <a:prstGeom prst="roundRect">
            <a:avLst>
              <a:gd name="adj" fmla="val 49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6C6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024A-7FCC-6277-1BDB-40209B19600B}"/>
              </a:ext>
            </a:extLst>
          </p:cNvPr>
          <p:cNvSpPr txBox="1"/>
          <p:nvPr/>
        </p:nvSpPr>
        <p:spPr>
          <a:xfrm>
            <a:off x="1973117" y="3485463"/>
            <a:ext cx="2178798" cy="24929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LEDs werden richtig angesteuert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Erzeugen der verschiedenen Formen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Movement der Teile funktioniert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Feld reagiert auf volle Zeilen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Punkte werden vergeben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Levels werden hochgezählt</a:t>
            </a: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1B898BF1-FB3D-D0CC-0474-B1AF1C6C7DCF}"/>
              </a:ext>
            </a:extLst>
          </p:cNvPr>
          <p:cNvSpPr/>
          <p:nvPr/>
        </p:nvSpPr>
        <p:spPr>
          <a:xfrm>
            <a:off x="1973116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Muss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2F40B-AE50-BF2B-5D5F-46F88F630669}"/>
              </a:ext>
            </a:extLst>
          </p:cNvPr>
          <p:cNvSpPr txBox="1"/>
          <p:nvPr/>
        </p:nvSpPr>
        <p:spPr>
          <a:xfrm>
            <a:off x="7974081" y="3485463"/>
            <a:ext cx="2178798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Anzeige des Levels und des Scores auf einem LCD-Display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altLang="ko-KR" sz="1200" dirty="0"/>
              <a:t>- Sound über </a:t>
            </a:r>
            <a:r>
              <a:rPr lang="de-CH" altLang="ko-KR" sz="1200" dirty="0" err="1"/>
              <a:t>Piezo</a:t>
            </a:r>
            <a:r>
              <a:rPr lang="de-CH" altLang="ko-KR" sz="1200" dirty="0"/>
              <a:t> bei </a:t>
            </a:r>
            <a:r>
              <a:rPr lang="de-CH" altLang="ko-KR" sz="1200" dirty="0" err="1"/>
              <a:t>start</a:t>
            </a:r>
            <a:r>
              <a:rPr lang="de-CH" altLang="ko-KR" sz="1200" dirty="0"/>
              <a:t>, Game Over und Level Up</a:t>
            </a:r>
          </a:p>
        </p:txBody>
      </p:sp>
      <p:sp>
        <p:nvSpPr>
          <p:cNvPr id="14" name="직사각형 9">
            <a:extLst>
              <a:ext uri="{FF2B5EF4-FFF2-40B4-BE49-F238E27FC236}">
                <a16:creationId xmlns:a16="http://schemas.microsoft.com/office/drawing/2014/main" id="{7E63298C-8149-2551-DC3B-30BF3190513D}"/>
              </a:ext>
            </a:extLst>
          </p:cNvPr>
          <p:cNvSpPr/>
          <p:nvPr/>
        </p:nvSpPr>
        <p:spPr>
          <a:xfrm>
            <a:off x="7974080" y="2999363"/>
            <a:ext cx="2178798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Wunsch</a:t>
            </a:r>
          </a:p>
        </p:txBody>
      </p:sp>
      <p:sp>
        <p:nvSpPr>
          <p:cNvPr id="15" name="타원 10">
            <a:extLst>
              <a:ext uri="{FF2B5EF4-FFF2-40B4-BE49-F238E27FC236}">
                <a16:creationId xmlns:a16="http://schemas.microsoft.com/office/drawing/2014/main" id="{2D697053-13AF-E3CE-66CE-C2E7B3F1AC10}"/>
              </a:ext>
            </a:extLst>
          </p:cNvPr>
          <p:cNvSpPr/>
          <p:nvPr/>
        </p:nvSpPr>
        <p:spPr>
          <a:xfrm>
            <a:off x="2605315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타원 12">
            <a:extLst>
              <a:ext uri="{FF2B5EF4-FFF2-40B4-BE49-F238E27FC236}">
                <a16:creationId xmlns:a16="http://schemas.microsoft.com/office/drawing/2014/main" id="{CAE4D3A9-DF8B-2EE2-FFA1-0030E5A01DFF}"/>
              </a:ext>
            </a:extLst>
          </p:cNvPr>
          <p:cNvSpPr/>
          <p:nvPr/>
        </p:nvSpPr>
        <p:spPr>
          <a:xfrm>
            <a:off x="8606281" y="2012765"/>
            <a:ext cx="914400" cy="914400"/>
          </a:xfrm>
          <a:prstGeom prst="ellipse">
            <a:avLst/>
          </a:prstGeom>
          <a:solidFill>
            <a:srgbClr val="EE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F207727B-68D5-44D5-F758-B1ECD78974AD}"/>
              </a:ext>
            </a:extLst>
          </p:cNvPr>
          <p:cNvGrpSpPr/>
          <p:nvPr/>
        </p:nvGrpSpPr>
        <p:grpSpPr>
          <a:xfrm>
            <a:off x="2901269" y="2261432"/>
            <a:ext cx="409576" cy="409576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8" name="자유형: 도형 14">
              <a:extLst>
                <a:ext uri="{FF2B5EF4-FFF2-40B4-BE49-F238E27FC236}">
                  <a16:creationId xmlns:a16="http://schemas.microsoft.com/office/drawing/2014/main" id="{D9C874A1-5B48-BABE-5DBD-92E412C9ED5C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19" name="자유형: 도형 15">
              <a:extLst>
                <a:ext uri="{FF2B5EF4-FFF2-40B4-BE49-F238E27FC236}">
                  <a16:creationId xmlns:a16="http://schemas.microsoft.com/office/drawing/2014/main" id="{EB7D1561-7952-65EC-EFC4-50D787B2DADC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0" name="자유형: 도형 16">
              <a:extLst>
                <a:ext uri="{FF2B5EF4-FFF2-40B4-BE49-F238E27FC236}">
                  <a16:creationId xmlns:a16="http://schemas.microsoft.com/office/drawing/2014/main" id="{C7190CCC-766D-A605-2126-099D4FC61370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1" name="자유형: 도형 17">
              <a:extLst>
                <a:ext uri="{FF2B5EF4-FFF2-40B4-BE49-F238E27FC236}">
                  <a16:creationId xmlns:a16="http://schemas.microsoft.com/office/drawing/2014/main" id="{9888837B-87B9-B41D-6DE5-CEBE6E81B241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2" name="자유형: 도형 18">
              <a:extLst>
                <a:ext uri="{FF2B5EF4-FFF2-40B4-BE49-F238E27FC236}">
                  <a16:creationId xmlns:a16="http://schemas.microsoft.com/office/drawing/2014/main" id="{45ED7CF9-C1ED-B774-754E-6118B8660CC5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23" name="자유형: 도형 19">
              <a:extLst>
                <a:ext uri="{FF2B5EF4-FFF2-40B4-BE49-F238E27FC236}">
                  <a16:creationId xmlns:a16="http://schemas.microsoft.com/office/drawing/2014/main" id="{833AF274-9685-FB15-96D4-EDBE21294530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24" name="자유형: 도형 20">
            <a:extLst>
              <a:ext uri="{FF2B5EF4-FFF2-40B4-BE49-F238E27FC236}">
                <a16:creationId xmlns:a16="http://schemas.microsoft.com/office/drawing/2014/main" id="{5B976946-92F9-6D3E-8D0D-78AAF9AC6C6B}"/>
              </a:ext>
            </a:extLst>
          </p:cNvPr>
          <p:cNvSpPr/>
          <p:nvPr/>
        </p:nvSpPr>
        <p:spPr>
          <a:xfrm>
            <a:off x="8858693" y="2261432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4989686" y="2431493"/>
            <a:ext cx="27890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Anzeige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- 2x 8x8 LED Matrix  -&gt;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erstellen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Inputs -&gt; </a:t>
            </a:r>
            <a:r>
              <a:rPr lang="en-US" altLang="ko-KR" sz="1050" dirty="0" err="1">
                <a:solidFill>
                  <a:schemeClr val="tx1"/>
                </a:solidFill>
              </a:rPr>
              <a:t>Richtungen</a:t>
            </a:r>
            <a:r>
              <a:rPr lang="en-US" altLang="ko-KR" sz="1050" dirty="0">
                <a:solidFill>
                  <a:schemeClr val="tx1"/>
                </a:solidFill>
              </a:rPr>
              <a:t>, an/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, Reset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LCD Display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-&gt; level, score, </a:t>
            </a:r>
            <a:r>
              <a:rPr lang="en-US" altLang="ko-KR" sz="1050" dirty="0" err="1">
                <a:solidFill>
                  <a:schemeClr val="tx1"/>
                </a:solidFill>
              </a:rPr>
              <a:t>highscore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Spielfeld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updaten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bei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bewegungen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Spiel Reset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An / </a:t>
            </a:r>
            <a:r>
              <a:rPr lang="en-US" altLang="ko-KR" sz="1050" dirty="0" err="1">
                <a:solidFill>
                  <a:schemeClr val="tx1"/>
                </a:solidFill>
              </a:rPr>
              <a:t>aus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A1721-C8BE-4356-90BB-C7E1E843BB1E}"/>
              </a:ext>
            </a:extLst>
          </p:cNvPr>
          <p:cNvSpPr/>
          <p:nvPr/>
        </p:nvSpPr>
        <p:spPr>
          <a:xfrm>
            <a:off x="5002386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Hardware-</a:t>
            </a:r>
            <a:r>
              <a:rPr lang="en-US" altLang="ko-KR" dirty="0" err="1"/>
              <a:t>Klasse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</a:t>
            </a:r>
            <a:r>
              <a:rPr lang="en-GB" sz="1050" dirty="0" err="1">
                <a:solidFill>
                  <a:schemeClr val="tx1"/>
                </a:solidFill>
              </a:rPr>
              <a:t>zufällig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r>
              <a:rPr lang="en-GB" sz="1050" dirty="0" err="1">
                <a:solidFill>
                  <a:schemeClr val="tx1"/>
                </a:solidFill>
              </a:rPr>
              <a:t>generieren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</a:t>
            </a:r>
            <a:r>
              <a:rPr lang="en-GB" sz="1050" dirty="0" err="1">
                <a:solidFill>
                  <a:schemeClr val="tx1"/>
                </a:solidFill>
              </a:rPr>
              <a:t>neuen</a:t>
            </a:r>
            <a:r>
              <a:rPr lang="en-GB" sz="1050" dirty="0">
                <a:solidFill>
                  <a:schemeClr val="tx1"/>
                </a:solidFill>
              </a:rPr>
              <a:t> Block auf das </a:t>
            </a:r>
            <a:r>
              <a:rPr lang="en-GB" sz="1050" dirty="0" err="1">
                <a:solidFill>
                  <a:schemeClr val="tx1"/>
                </a:solidFill>
              </a:rPr>
              <a:t>spielfeld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 err="1">
                <a:solidFill>
                  <a:schemeClr val="tx1"/>
                </a:solidFill>
              </a:rPr>
              <a:t>übertragen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löschen</a:t>
            </a:r>
            <a:endParaRPr lang="en-GB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050" dirty="0">
                <a:solidFill>
                  <a:schemeClr val="tx1"/>
                </a:solidFill>
              </a:rPr>
              <a:t>- Block </a:t>
            </a:r>
            <a:r>
              <a:rPr lang="en-GB" sz="1050" dirty="0" err="1">
                <a:solidFill>
                  <a:schemeClr val="tx1"/>
                </a:solidFill>
              </a:rPr>
              <a:t>bewegen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EC0C2-BE9D-47FF-A8E2-752BB1D04AAE}"/>
              </a:ext>
            </a:extLst>
          </p:cNvPr>
          <p:cNvSpPr/>
          <p:nvPr/>
        </p:nvSpPr>
        <p:spPr>
          <a:xfrm>
            <a:off x="8213164" y="2083592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Dynamische</a:t>
            </a:r>
            <a:r>
              <a:rPr lang="en-US" altLang="ko-KR" dirty="0"/>
              <a:t> </a:t>
            </a:r>
            <a:r>
              <a:rPr lang="en-US" altLang="ko-KR" dirty="0" err="1"/>
              <a:t>Teile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919434"/>
            <a:ext cx="2636262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Kollision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Volle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Reihen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detektieren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löschen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Reihe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gegebenfalls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nach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unten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bewegegen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en-US" altLang="ko-KR" sz="1050" dirty="0" err="1">
                <a:solidFill>
                  <a:schemeClr val="tx1"/>
                </a:solidFill>
              </a:rPr>
              <a:t>GameOver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</a:rPr>
              <a:t>Funktion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62E82-0E32-493E-924F-1050CF6A4CDF}"/>
              </a:ext>
            </a:extLst>
          </p:cNvPr>
          <p:cNvSpPr/>
          <p:nvPr/>
        </p:nvSpPr>
        <p:spPr>
          <a:xfrm>
            <a:off x="5002386" y="4571533"/>
            <a:ext cx="263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Statisches</a:t>
            </a:r>
            <a:r>
              <a:rPr lang="en-US" altLang="ko-KR" dirty="0"/>
              <a:t> </a:t>
            </a:r>
            <a:r>
              <a:rPr lang="en-US" altLang="ko-KR" dirty="0" err="1"/>
              <a:t>Spielfeld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40767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03.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82667-23D1-FCD9-A26A-67155CDCFA9A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Teilaufgaben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46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Bebas Neue</vt:lpstr>
      <vt:lpstr>Poppins Light</vt:lpstr>
      <vt:lpstr>PPTMON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fabian wehrmann</cp:lastModifiedBy>
  <cp:revision>242</cp:revision>
  <dcterms:created xsi:type="dcterms:W3CDTF">2019-04-06T05:20:47Z</dcterms:created>
  <dcterms:modified xsi:type="dcterms:W3CDTF">2023-12-13T23:38:41Z</dcterms:modified>
</cp:coreProperties>
</file>